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embeddedFontLst>
    <p:embeddedFont>
      <p:font typeface="Abril Fatface" panose="020B0604020202020204" charset="0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Pinyon Script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 descr="Tag=AccentColor&#10;Flavor=Light&#10;Target=Fill"/>
          <p:cNvSpPr/>
          <p:nvPr/>
        </p:nvSpPr>
        <p:spPr>
          <a:xfrm flipH="1">
            <a:off x="2599854" y="527562"/>
            <a:ext cx="6992292" cy="5102484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 descr="Tag=AccentColor&#10;Flavor=Light&#10;Target=Fill"/>
          <p:cNvSpPr/>
          <p:nvPr/>
        </p:nvSpPr>
        <p:spPr>
          <a:xfrm>
            <a:off x="684965" y="1332237"/>
            <a:ext cx="5263732" cy="3841102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>
            <a:spLocks noGrp="1"/>
          </p:cNvSpPr>
          <p:nvPr>
            <p:ph type="pic" idx="2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cap="none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 descr="Tag=AccentColor&#10;Flavor=Light&#10;Target=Fill"/>
          <p:cNvSpPr/>
          <p:nvPr/>
        </p:nvSpPr>
        <p:spPr>
          <a:xfrm>
            <a:off x="4726728" y="0"/>
            <a:ext cx="7472381" cy="6858000"/>
          </a:xfrm>
          <a:custGeom>
            <a:avLst/>
            <a:gdLst/>
            <a:ahLst/>
            <a:cxnLst/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 descr="Mask ID=&#10;Mask position=bottom, center&#10;Mask family= brushstroke, landscape, wide"/>
          <p:cNvSpPr/>
          <p:nvPr/>
        </p:nvSpPr>
        <p:spPr>
          <a:xfrm>
            <a:off x="1768100" y="-1"/>
            <a:ext cx="10423900" cy="5920155"/>
          </a:xfrm>
          <a:custGeom>
            <a:avLst/>
            <a:gdLst/>
            <a:ahLst/>
            <a:cxnLst/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 descr="Tag=AccentColor&#10;Flavor=Light&#10;Target=Fill"/>
          <p:cNvSpPr/>
          <p:nvPr/>
        </p:nvSpPr>
        <p:spPr>
          <a:xfrm>
            <a:off x="7209816" y="0"/>
            <a:ext cx="4143984" cy="5747660"/>
          </a:xfrm>
          <a:custGeom>
            <a:avLst/>
            <a:gdLst/>
            <a:ahLst/>
            <a:cxnLst/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 descr="Tag=AccentColor&#10;Flavor=Light&#10;Target=Fill"/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/>
            <a:ahLst/>
            <a:cxnLst/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body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 descr="Tag=AccentColor&#10;Flavor=Light&#10;Target=Fill"/>
          <p:cNvSpPr/>
          <p:nvPr/>
        </p:nvSpPr>
        <p:spPr>
          <a:xfrm flipH="1">
            <a:off x="1969639" y="181596"/>
            <a:ext cx="8252722" cy="6022258"/>
          </a:xfrm>
          <a:custGeom>
            <a:avLst/>
            <a:gdLst/>
            <a:ahLst/>
            <a:cxnLst/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bril Fatface"/>
              <a:buNone/>
              <a:defRPr sz="4400" b="0" i="1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emptynestevolution.blogspot.com/2012/05/i-love-you-mom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com/worksheet/article/circle-the-number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hyperlink" Target="https://www.youtube.com/watch?v=68YeoDe8rA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com/worksheet/article/circle-the-number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hyperlink" Target="https://www.youtube.com/watch?v=JUZ8gCNYPfA" TargetMode="External"/><Relationship Id="rId4" Type="http://schemas.openxmlformats.org/officeDocument/2006/relationships/hyperlink" Target="https://www.youtube.com/watch?v=68YeoDe8rA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JUZ8gCNYPf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8" name="Google Shape;98;p14"/>
          <p:cNvSpPr/>
          <p:nvPr/>
        </p:nvSpPr>
        <p:spPr>
          <a:xfrm flipH="1">
            <a:off x="0" y="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ubTitle" idx="1"/>
          </p:nvPr>
        </p:nvSpPr>
        <p:spPr>
          <a:xfrm>
            <a:off x="643467" y="5277684"/>
            <a:ext cx="4620584" cy="775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1200"/>
              <a:buNone/>
            </a:pPr>
            <a:r>
              <a:rPr lang="en-US" sz="1200" b="1">
                <a:solidFill>
                  <a:srgbClr val="FF0066"/>
                </a:solidFill>
                <a:latin typeface="Pinyon Script"/>
                <a:ea typeface="Pinyon Script"/>
                <a:cs typeface="Pinyon Script"/>
                <a:sym typeface="Pinyon Script"/>
              </a:rPr>
              <a:t>J</a:t>
            </a:r>
            <a:r>
              <a:rPr lang="en-US" sz="800"/>
              <a:t>FK</a:t>
            </a:r>
            <a:r>
              <a:rPr lang="en-US" sz="1200"/>
              <a:t> CONSULTANT, LLC</a:t>
            </a:r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ctrTitle"/>
          </p:nvPr>
        </p:nvSpPr>
        <p:spPr>
          <a:xfrm>
            <a:off x="643468" y="643467"/>
            <a:ext cx="4620584" cy="4567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bril Fatface"/>
              <a:buNone/>
            </a:pPr>
            <a:endParaRPr/>
          </a:p>
        </p:txBody>
      </p:sp>
      <p:pic>
        <p:nvPicPr>
          <p:cNvPr id="101" name="Google Shape;10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6253" y="1130840"/>
            <a:ext cx="4942280" cy="459632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/>
          <p:cNvSpPr txBox="1"/>
          <p:nvPr/>
        </p:nvSpPr>
        <p:spPr>
          <a:xfrm>
            <a:off x="9009056" y="5527105"/>
            <a:ext cx="2539477" cy="20005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/>
              </a:rPr>
              <a:t>This Photo</a:t>
            </a:r>
            <a:r>
              <a:rPr lang="en-US" sz="7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by Unknown Author is licensed under </a:t>
            </a:r>
            <a:r>
              <a:rPr lang="en-US" sz="700" u="sng">
                <a:solidFill>
                  <a:schemeClr val="hlink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/>
              </a:rPr>
              <a:t>CC BY</a:t>
            </a:r>
            <a:endParaRPr sz="7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3" name="Google Shape;103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3468" y="643467"/>
            <a:ext cx="4620584" cy="45671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bril Fatface"/>
              <a:buNone/>
            </a:pPr>
            <a:r>
              <a:rPr lang="en-US" sz="8800"/>
              <a:t>Worry</a:t>
            </a:r>
            <a:endParaRPr/>
          </a:p>
        </p:txBody>
      </p:sp>
      <p:pic>
        <p:nvPicPr>
          <p:cNvPr id="177" name="Google Shape;177;p2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75981" y="2000250"/>
            <a:ext cx="5481582" cy="365947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3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Give way to anxiety or unease; allow one's mind to dwell on difficulty or troubles,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4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Abril Fatface"/>
              <a:buNone/>
            </a:pPr>
            <a:r>
              <a:rPr lang="en-US" sz="8800"/>
              <a:t>Camp Fire</a:t>
            </a:r>
            <a:endParaRPr/>
          </a:p>
        </p:txBody>
      </p:sp>
      <p:pic>
        <p:nvPicPr>
          <p:cNvPr id="184" name="Google Shape;184;p2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581775" y="1879298"/>
            <a:ext cx="5062538" cy="379434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An open-air fire in a camp, used for cooking, and as a focal point for social activity.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5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bril Fatface"/>
              <a:buNone/>
            </a:pPr>
            <a:r>
              <a:rPr lang="en-US" sz="9600"/>
              <a:t>Cozy </a:t>
            </a:r>
            <a:endParaRPr/>
          </a:p>
        </p:txBody>
      </p:sp>
      <p:pic>
        <p:nvPicPr>
          <p:cNvPr id="191" name="Google Shape;191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29880" y="1781778"/>
            <a:ext cx="5319183" cy="3989387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5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Giving a feeling of comfort, warmth, and relaxation.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6"/>
          <p:cNvSpPr txBox="1">
            <a:spLocks noGrp="1"/>
          </p:cNvSpPr>
          <p:nvPr>
            <p:ph type="title"/>
          </p:nvPr>
        </p:nvSpPr>
        <p:spPr>
          <a:xfrm>
            <a:off x="839800" y="640075"/>
            <a:ext cx="4872600" cy="29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</a:pPr>
            <a:r>
              <a:rPr lang="en-US" sz="8000"/>
              <a:t>Tuckered Out</a:t>
            </a:r>
            <a:endParaRPr/>
          </a:p>
        </p:txBody>
      </p:sp>
      <p:pic>
        <p:nvPicPr>
          <p:cNvPr id="198" name="Google Shape;198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026103" y="1724026"/>
            <a:ext cx="5847089" cy="390064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6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To cause someone to become very tired.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Book Reflection</a:t>
            </a:r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72401" y="4095749"/>
            <a:ext cx="3681399" cy="256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7"/>
          <p:cNvSpPr txBox="1">
            <a:spLocks noGrp="1"/>
          </p:cNvSpPr>
          <p:nvPr>
            <p:ph type="body" idx="1"/>
          </p:nvPr>
        </p:nvSpPr>
        <p:spPr>
          <a:xfrm>
            <a:off x="838200" y="2011680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Have you ever been lost?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can you help your mommy?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How many blueberries do you think will full a cup up?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Have you ever used a diagram/instructions to build something?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Have you ever been tuckered out?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Family Activities</a:t>
            </a:r>
            <a:endParaRPr/>
          </a:p>
        </p:txBody>
      </p:sp>
      <p:pic>
        <p:nvPicPr>
          <p:cNvPr id="212" name="Google Shape;212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742228" y="1857376"/>
            <a:ext cx="6707544" cy="446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Writing Corner</a:t>
            </a:r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body" idx="1"/>
          </p:nvPr>
        </p:nvSpPr>
        <p:spPr>
          <a:xfrm>
            <a:off x="838200" y="1983105"/>
            <a:ext cx="10515600" cy="4160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This week have your child draw lines from left to right.</a:t>
            </a:r>
            <a:endParaRPr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endParaRPr sz="259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Wow!!! Let’s see the different things your child can write. The following examples below can be written when we put the two lines together.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2"/>
              <a:buNone/>
            </a:pPr>
            <a:r>
              <a:rPr lang="en-US" sz="1202"/>
              <a:t>     Square</a:t>
            </a:r>
            <a:r>
              <a:rPr lang="en-US" sz="2590"/>
              <a:t>  	</a:t>
            </a:r>
            <a:r>
              <a:rPr lang="en-US" sz="1387"/>
              <a:t>Rectangle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Char char="•"/>
            </a:pPr>
            <a:r>
              <a:rPr lang="en-US" sz="2590"/>
              <a:t>                                Letters:  T, t, I, L, and H. </a:t>
            </a:r>
            <a:endParaRPr/>
          </a:p>
          <a:p>
            <a:pPr marL="3200400" lvl="7" indent="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590"/>
              <a:buNone/>
            </a:pPr>
            <a:r>
              <a:rPr lang="en-US" sz="2590"/>
              <a:t>Number:  1     </a:t>
            </a:r>
            <a:endParaRPr/>
          </a:p>
          <a:p>
            <a:pPr marL="3886200" lvl="8" indent="-12287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65"/>
              <a:buNone/>
            </a:pPr>
            <a:endParaRPr sz="1665"/>
          </a:p>
        </p:txBody>
      </p:sp>
      <p:cxnSp>
        <p:nvCxnSpPr>
          <p:cNvPr id="219" name="Google Shape;219;p29"/>
          <p:cNvCxnSpPr/>
          <p:nvPr/>
        </p:nvCxnSpPr>
        <p:spPr>
          <a:xfrm>
            <a:off x="1295400" y="3019425"/>
            <a:ext cx="1945005" cy="0"/>
          </a:xfrm>
          <a:prstGeom prst="straightConnector1">
            <a:avLst/>
          </a:prstGeom>
          <a:noFill/>
          <a:ln w="571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0" name="Google Shape;22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5289" y="3019425"/>
            <a:ext cx="1981372" cy="548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9544" y="3019425"/>
            <a:ext cx="1981372" cy="5486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9"/>
          <p:cNvSpPr/>
          <p:nvPr/>
        </p:nvSpPr>
        <p:spPr>
          <a:xfrm>
            <a:off x="1095375" y="5248275"/>
            <a:ext cx="857250" cy="666737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3" name="Google Shape;223;p29"/>
          <p:cNvSpPr/>
          <p:nvPr/>
        </p:nvSpPr>
        <p:spPr>
          <a:xfrm>
            <a:off x="2305050" y="5248275"/>
            <a:ext cx="1609725" cy="580967"/>
          </a:xfrm>
          <a:prstGeom prst="rect">
            <a:avLst/>
          </a:prstGeom>
          <a:solidFill>
            <a:schemeClr val="lt1"/>
          </a:solidFill>
          <a:ln w="5715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0"/>
          <p:cNvSpPr txBox="1">
            <a:spLocks noGrp="1"/>
          </p:cNvSpPr>
          <p:nvPr>
            <p:ph type="title"/>
          </p:nvPr>
        </p:nvSpPr>
        <p:spPr>
          <a:xfrm>
            <a:off x="839802" y="640075"/>
            <a:ext cx="44898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bril Fatface"/>
              <a:buNone/>
            </a:pPr>
            <a:r>
              <a:rPr lang="en-US" sz="6000"/>
              <a:t>Alphabet Knowledge</a:t>
            </a:r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This week we will focus on the letter, “L”. As you discuss it throughout the week, have a scavenger hunt.  Let’s see how many L’s you can find.  </a:t>
            </a:r>
            <a:endParaRPr/>
          </a:p>
        </p:txBody>
      </p:sp>
      <p:pic>
        <p:nvPicPr>
          <p:cNvPr id="230" name="Google Shape;230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4118" y="3152775"/>
            <a:ext cx="3608832" cy="2706624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 txBox="1"/>
          <p:nvPr/>
        </p:nvSpPr>
        <p:spPr>
          <a:xfrm>
            <a:off x="944118" y="5987088"/>
            <a:ext cx="360883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4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eaves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</a:pPr>
            <a:r>
              <a:rPr lang="en-US"/>
              <a:t>Sample “L” Words</a:t>
            </a:r>
            <a:endParaRPr/>
          </a:p>
        </p:txBody>
      </p:sp>
      <p:pic>
        <p:nvPicPr>
          <p:cNvPr id="237" name="Google Shape;237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38200" y="1690688"/>
            <a:ext cx="1432684" cy="10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1698" y="1690688"/>
            <a:ext cx="1926503" cy="1347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5875" y="4295775"/>
            <a:ext cx="1181100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02991" y="4000500"/>
            <a:ext cx="187521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550854" y="4000500"/>
            <a:ext cx="195262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58199" y="1532812"/>
            <a:ext cx="1952626" cy="195262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1"/>
          <p:cNvSpPr txBox="1"/>
          <p:nvPr/>
        </p:nvSpPr>
        <p:spPr>
          <a:xfrm>
            <a:off x="947737" y="2984873"/>
            <a:ext cx="166687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ettuce</a:t>
            </a:r>
            <a:endParaRPr/>
          </a:p>
        </p:txBody>
      </p:sp>
      <p:sp>
        <p:nvSpPr>
          <p:cNvPr id="244" name="Google Shape;244;p31"/>
          <p:cNvSpPr txBox="1"/>
          <p:nvPr/>
        </p:nvSpPr>
        <p:spPr>
          <a:xfrm>
            <a:off x="4562475" y="3352800"/>
            <a:ext cx="13811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eopard </a:t>
            </a:r>
            <a:endParaRPr/>
          </a:p>
        </p:txBody>
      </p:sp>
      <p:sp>
        <p:nvSpPr>
          <p:cNvPr id="245" name="Google Shape;245;p31"/>
          <p:cNvSpPr txBox="1"/>
          <p:nvPr/>
        </p:nvSpPr>
        <p:spPr>
          <a:xfrm>
            <a:off x="8934450" y="3569648"/>
            <a:ext cx="147637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ock</a:t>
            </a:r>
            <a:endParaRPr/>
          </a:p>
        </p:txBody>
      </p:sp>
      <p:sp>
        <p:nvSpPr>
          <p:cNvPr id="246" name="Google Shape;246;p31"/>
          <p:cNvSpPr txBox="1"/>
          <p:nvPr/>
        </p:nvSpPr>
        <p:spPr>
          <a:xfrm>
            <a:off x="1219200" y="5762625"/>
            <a:ext cx="1395412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amp</a:t>
            </a:r>
            <a:endParaRPr/>
          </a:p>
        </p:txBody>
      </p:sp>
      <p:sp>
        <p:nvSpPr>
          <p:cNvPr id="247" name="Google Shape;247;p31"/>
          <p:cNvSpPr txBox="1"/>
          <p:nvPr/>
        </p:nvSpPr>
        <p:spPr>
          <a:xfrm>
            <a:off x="4476750" y="6162735"/>
            <a:ext cx="180145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adder</a:t>
            </a:r>
            <a:endParaRPr/>
          </a:p>
        </p:txBody>
      </p:sp>
      <p:sp>
        <p:nvSpPr>
          <p:cNvPr id="248" name="Google Shape;248;p31"/>
          <p:cNvSpPr txBox="1"/>
          <p:nvPr/>
        </p:nvSpPr>
        <p:spPr>
          <a:xfrm>
            <a:off x="9020175" y="6162735"/>
            <a:ext cx="148330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-US" sz="20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ight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2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</a:pPr>
            <a:r>
              <a:rPr lang="en-US" sz="7200"/>
              <a:t>Lava Volcano</a:t>
            </a:r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Here a fun activity you can do with the child/children,  all you need is: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Baking Soda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Vinegar (any kind)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Red Kool-Aid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Bowl</a:t>
            </a:r>
            <a:endParaRPr/>
          </a:p>
          <a:p>
            <a:pPr marL="228600" lvl="0" indent="-2286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Char char="•"/>
            </a:pPr>
            <a:r>
              <a:rPr lang="en-US" sz="2240"/>
              <a:t>Allow the child to experiment with different amounts of baking soda, vinegar, and kool-aid. Ask the child to predict what will happen. Assist the child with this experiment. Allow the child to draw what what he/she observes; this is called data.</a:t>
            </a:r>
            <a:endParaRPr/>
          </a:p>
          <a:p>
            <a:pPr marL="228600" lvl="0" indent="-8636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40"/>
              <a:buNone/>
            </a:pPr>
            <a:endParaRPr sz="2240"/>
          </a:p>
        </p:txBody>
      </p:sp>
      <p:sp>
        <p:nvSpPr>
          <p:cNvPr id="255" name="Google Shape;255;p32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256" name="Google Shape;25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3500247"/>
            <a:ext cx="5478272" cy="3081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6362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</a:pPr>
            <a:r>
              <a:rPr lang="en-US"/>
              <a:t>Let’s Get Physical</a:t>
            </a:r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Did you have fun making up new exercises last week?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 exercises did you do?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How many happy faces do you have on your calendar from last week?</a:t>
            </a:r>
            <a:endParaRPr/>
          </a:p>
          <a:p>
            <a:pPr marL="228600" lvl="0" indent="-25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4168" y="3429000"/>
            <a:ext cx="1905000" cy="3383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6283" y="1209676"/>
            <a:ext cx="4896549" cy="5490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3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1693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/>
              <a:buNone/>
            </a:pPr>
            <a:r>
              <a:rPr lang="en-US" sz="6600"/>
              <a:t>Table Talk</a:t>
            </a:r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How are you doing mom/dad?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Will you be returning to work soon?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What is your stress level on a scale from 0-10?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Have a Happy Mother’s Day!</a:t>
            </a:r>
            <a:endParaRPr/>
          </a:p>
        </p:txBody>
      </p:sp>
      <p:pic>
        <p:nvPicPr>
          <p:cNvPr id="263" name="Google Shape;26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7586" y="2528754"/>
            <a:ext cx="3788689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 txBox="1">
            <a:spLocks noGrp="1"/>
          </p:cNvSpPr>
          <p:nvPr>
            <p:ph type="title"/>
          </p:nvPr>
        </p:nvSpPr>
        <p:spPr>
          <a:xfrm>
            <a:off x="839802" y="640075"/>
            <a:ext cx="4489800" cy="29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/>
              <a:buNone/>
            </a:pPr>
            <a:r>
              <a:rPr lang="en-US" sz="6600"/>
              <a:t>Additional Resources</a:t>
            </a:r>
            <a:endParaRPr/>
          </a:p>
        </p:txBody>
      </p:sp>
      <p:sp>
        <p:nvSpPr>
          <p:cNvPr id="269" name="Google Shape;269;p34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https://www.education.com/worksheet/article/circle-the-number/</a:t>
            </a:r>
            <a:r>
              <a:rPr lang="en-US"/>
              <a:t>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Math:  Counting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https://www.youtube.com/watch?v=68YeoDe8rAg</a:t>
            </a:r>
            <a:r>
              <a:rPr lang="en-US"/>
              <a:t>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Mommy do you love me?</a:t>
            </a:r>
            <a:endParaRPr/>
          </a:p>
        </p:txBody>
      </p:sp>
      <p:pic>
        <p:nvPicPr>
          <p:cNvPr id="270" name="Google Shape;270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4527" y="3567444"/>
            <a:ext cx="4479005" cy="2988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5"/>
          <p:cNvSpPr txBox="1">
            <a:spLocks noGrp="1"/>
          </p:cNvSpPr>
          <p:nvPr>
            <p:ph type="title"/>
          </p:nvPr>
        </p:nvSpPr>
        <p:spPr>
          <a:xfrm>
            <a:off x="839800" y="640075"/>
            <a:ext cx="4602000" cy="14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bril Fatface"/>
              <a:buNone/>
            </a:pPr>
            <a:r>
              <a:rPr lang="en-US" sz="6600"/>
              <a:t>References</a:t>
            </a:r>
            <a:endParaRPr/>
          </a:p>
        </p:txBody>
      </p:sp>
      <p:sp>
        <p:nvSpPr>
          <p:cNvPr id="276" name="Google Shape;276;p35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 u="sng">
                <a:solidFill>
                  <a:schemeClr val="hlink"/>
                </a:solidFill>
                <a:hlinkClick r:id="rId3"/>
              </a:rPr>
              <a:t>https://www.education.com/worksheet/article/circle-the-number/</a:t>
            </a:r>
            <a:r>
              <a:rPr lang="en-US" sz="2720"/>
              <a:t>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Math:  Counting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 u="sng">
                <a:solidFill>
                  <a:schemeClr val="hlink"/>
                </a:solidFill>
                <a:hlinkClick r:id="rId4"/>
              </a:rPr>
              <a:t>https://www.youtube.com/watch?v=68YeoDe8rAg</a:t>
            </a:r>
            <a:r>
              <a:rPr lang="en-US" sz="2720"/>
              <a:t>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Mommy Do You Love Me?</a:t>
            </a:r>
            <a:endParaRPr sz="238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20"/>
              <a:buChar char="•"/>
            </a:pPr>
            <a:r>
              <a:rPr lang="en-US" sz="2720" u="sng">
                <a:solidFill>
                  <a:schemeClr val="hlink"/>
                </a:solidFill>
                <a:hlinkClick r:id="rId5"/>
              </a:rPr>
              <a:t>https://www.youtube.com/watch?v=JUZ8gCNYPfA</a:t>
            </a:r>
            <a:r>
              <a:rPr lang="en-US" sz="2720"/>
              <a:t>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380"/>
              <a:buChar char="•"/>
            </a:pPr>
            <a:r>
              <a:rPr lang="en-US" sz="2380"/>
              <a:t>Because your mommy loves you</a:t>
            </a:r>
            <a:endParaRPr/>
          </a:p>
        </p:txBody>
      </p:sp>
      <p:pic>
        <p:nvPicPr>
          <p:cNvPr id="277" name="Google Shape;277;p3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9787" y="2733675"/>
            <a:ext cx="4017831" cy="3372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6"/>
          <p:cNvSpPr/>
          <p:nvPr/>
        </p:nvSpPr>
        <p:spPr>
          <a:xfrm>
            <a:off x="3705226" y="2633662"/>
            <a:ext cx="3838574" cy="1590675"/>
          </a:xfrm>
          <a:prstGeom prst="wave">
            <a:avLst>
              <a:gd name="adj1" fmla="val 12500"/>
              <a:gd name="adj2" fmla="val 744"/>
            </a:avLst>
          </a:prstGeom>
          <a:solidFill>
            <a:schemeClr val="lt1"/>
          </a:solidFill>
          <a:ln w="12700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accent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3448050" y="2876550"/>
            <a:ext cx="4476750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E7D3D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Tell me why you love your Mother/Mom?</a:t>
            </a:r>
            <a:endParaRPr/>
          </a:p>
        </p:txBody>
      </p:sp>
      <p:cxnSp>
        <p:nvCxnSpPr>
          <p:cNvPr id="119" name="Google Shape;119;p16"/>
          <p:cNvCxnSpPr/>
          <p:nvPr/>
        </p:nvCxnSpPr>
        <p:spPr>
          <a:xfrm>
            <a:off x="7124700" y="4224337"/>
            <a:ext cx="695325" cy="1309688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20" name="Google Shape;120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4832646"/>
            <a:ext cx="2103085" cy="1402758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7391400" y="6349900"/>
            <a:ext cx="140776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gives me hugs.</a:t>
            </a:r>
            <a:endParaRPr/>
          </a:p>
        </p:txBody>
      </p:sp>
      <p:cxnSp>
        <p:nvCxnSpPr>
          <p:cNvPr id="122" name="Google Shape;122;p16"/>
          <p:cNvCxnSpPr/>
          <p:nvPr/>
        </p:nvCxnSpPr>
        <p:spPr>
          <a:xfrm rot="10800000" flipH="1">
            <a:off x="7543800" y="2095500"/>
            <a:ext cx="962025" cy="69532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123" name="Google Shape;123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2942" y="1600200"/>
            <a:ext cx="952500" cy="1428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6"/>
          <p:cNvSpPr txBox="1"/>
          <p:nvPr/>
        </p:nvSpPr>
        <p:spPr>
          <a:xfrm>
            <a:off x="8104804" y="3115478"/>
            <a:ext cx="16287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gives me kisses.</a:t>
            </a:r>
            <a:endParaRPr/>
          </a:p>
        </p:txBody>
      </p:sp>
      <p:cxnSp>
        <p:nvCxnSpPr>
          <p:cNvPr id="125" name="Google Shape;125;p16"/>
          <p:cNvCxnSpPr>
            <a:stCxn id="117" idx="0"/>
          </p:cNvCxnSpPr>
          <p:nvPr/>
        </p:nvCxnSpPr>
        <p:spPr>
          <a:xfrm rot="10800000" flipH="1">
            <a:off x="5595954" y="1990696"/>
            <a:ext cx="90600" cy="841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6" name="Google Shape;126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08189" y="254794"/>
            <a:ext cx="1304330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/>
        </p:nvSpPr>
        <p:spPr>
          <a:xfrm>
            <a:off x="4943475" y="1994891"/>
            <a:ext cx="146685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She cooks for me.</a:t>
            </a:r>
            <a:endParaRPr/>
          </a:p>
        </p:txBody>
      </p:sp>
      <p:cxnSp>
        <p:nvCxnSpPr>
          <p:cNvPr id="128" name="Google Shape;128;p16"/>
          <p:cNvCxnSpPr/>
          <p:nvPr/>
        </p:nvCxnSpPr>
        <p:spPr>
          <a:xfrm rot="10800000">
            <a:off x="1733550" y="2324100"/>
            <a:ext cx="1971676" cy="46672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16"/>
          <p:cNvCxnSpPr/>
          <p:nvPr/>
        </p:nvCxnSpPr>
        <p:spPr>
          <a:xfrm flipH="1">
            <a:off x="3448050" y="4086225"/>
            <a:ext cx="257176" cy="1343025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16"/>
          <p:cNvCxnSpPr/>
          <p:nvPr/>
        </p:nvCxnSpPr>
        <p:spPr>
          <a:xfrm flipH="1">
            <a:off x="5372100" y="4086225"/>
            <a:ext cx="152400" cy="14478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 txBox="1">
            <a:spLocks noGrp="1"/>
          </p:cNvSpPr>
          <p:nvPr>
            <p:ph type="body"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Ask the child to tell you some of the fun things they do with their mom.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Ask the child what is their favorite thing to do with their mom. </a:t>
            </a:r>
            <a:endParaRPr/>
          </a:p>
        </p:txBody>
      </p:sp>
      <p:pic>
        <p:nvPicPr>
          <p:cNvPr id="136" name="Google Shape;136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9313" y="733043"/>
            <a:ext cx="3886200" cy="46866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</a:pPr>
            <a:r>
              <a:rPr lang="en-US"/>
              <a:t>Book of the week</a:t>
            </a:r>
            <a:endParaRPr/>
          </a:p>
        </p:txBody>
      </p:sp>
      <p:pic>
        <p:nvPicPr>
          <p:cNvPr id="142" name="Google Shape;142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6276975" y="640080"/>
            <a:ext cx="5272088" cy="539877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8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https://www.youtube.com/watch?v=JUZ8gCNYPfA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bril Fatface"/>
              <a:buNone/>
            </a:pPr>
            <a:r>
              <a:rPr lang="en-US"/>
              <a:t>Advance Words</a:t>
            </a:r>
            <a:endParaRPr/>
          </a:p>
        </p:txBody>
      </p:sp>
      <p:pic>
        <p:nvPicPr>
          <p:cNvPr id="149" name="Google Shape;149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22210" y="1736651"/>
            <a:ext cx="5626853" cy="42640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Let’s grow our vocabulary!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0"/>
          <p:cNvSpPr txBox="1"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bril Fatface"/>
              <a:buNone/>
            </a:pPr>
            <a:r>
              <a:rPr lang="en-US" sz="9600"/>
              <a:t>Lost</a:t>
            </a:r>
            <a:endParaRPr/>
          </a:p>
        </p:txBody>
      </p:sp>
      <p:pic>
        <p:nvPicPr>
          <p:cNvPr id="156" name="Google Shape;156;p2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493149" y="1514475"/>
            <a:ext cx="6692472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Unable  to find one’s way; not knowing one’s whereabouts.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>
            <a:spLocks noGrp="1"/>
          </p:cNvSpPr>
          <p:nvPr>
            <p:ph type="title"/>
          </p:nvPr>
        </p:nvSpPr>
        <p:spPr>
          <a:xfrm>
            <a:off x="839803" y="640075"/>
            <a:ext cx="4761000" cy="29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</a:pPr>
            <a:r>
              <a:rPr lang="en-US" sz="7200"/>
              <a:t>Backpack</a:t>
            </a:r>
            <a:endParaRPr/>
          </a:p>
        </p:txBody>
      </p:sp>
      <p:pic>
        <p:nvPicPr>
          <p:cNvPr id="163" name="Google Shape;163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35382" y="639763"/>
            <a:ext cx="3737911" cy="5595937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 bag with shoulder straps that allow it to be carried on one’s back.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2"/>
          <p:cNvSpPr txBox="1">
            <a:spLocks noGrp="1"/>
          </p:cNvSpPr>
          <p:nvPr>
            <p:ph type="title"/>
          </p:nvPr>
        </p:nvSpPr>
        <p:spPr>
          <a:xfrm>
            <a:off x="839802" y="640075"/>
            <a:ext cx="4380000" cy="295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</a:pPr>
            <a:r>
              <a:rPr lang="en-US" sz="8000"/>
              <a:t>Walking Trail</a:t>
            </a:r>
            <a:endParaRPr/>
          </a:p>
        </p:txBody>
      </p:sp>
      <p:pic>
        <p:nvPicPr>
          <p:cNvPr id="170" name="Google Shape;170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572124" y="1552576"/>
            <a:ext cx="6245755" cy="4684316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>
            <a:spLocks noGrp="1"/>
          </p:cNvSpPr>
          <p:nvPr>
            <p:ph type="body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-US"/>
              <a:t>A trail is usually a path, track or unpaved lane or road.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LightSeedLeftStep">
      <a:dk1>
        <a:srgbClr val="000000"/>
      </a:dk1>
      <a:lt1>
        <a:srgbClr val="FFFFFF"/>
      </a:lt1>
      <a:dk2>
        <a:srgbClr val="242E41"/>
      </a:dk2>
      <a:lt2>
        <a:srgbClr val="E2E3E8"/>
      </a:lt2>
      <a:accent1>
        <a:srgbClr val="A9A180"/>
      </a:accent1>
      <a:accent2>
        <a:srgbClr val="BA957F"/>
      </a:accent2>
      <a:accent3>
        <a:srgbClr val="C59395"/>
      </a:accent3>
      <a:accent4>
        <a:srgbClr val="BA7F9A"/>
      </a:accent4>
      <a:accent5>
        <a:srgbClr val="C38FBC"/>
      </a:accent5>
      <a:accent6>
        <a:srgbClr val="A97FBA"/>
      </a:accent6>
      <a:hlink>
        <a:srgbClr val="6977AE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600</Words>
  <Application>Microsoft Office PowerPoint</Application>
  <PresentationFormat>Widescreen</PresentationFormat>
  <Paragraphs>79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Abril Fatface</vt:lpstr>
      <vt:lpstr>Pinyon Script</vt:lpstr>
      <vt:lpstr>BrushVTI</vt:lpstr>
      <vt:lpstr>PowerPoint Presentation</vt:lpstr>
      <vt:lpstr>Let’s Get Physical</vt:lpstr>
      <vt:lpstr>PowerPoint Presentation</vt:lpstr>
      <vt:lpstr>PowerPoint Presentation</vt:lpstr>
      <vt:lpstr>Book of the week</vt:lpstr>
      <vt:lpstr>Advance Words</vt:lpstr>
      <vt:lpstr>Lost</vt:lpstr>
      <vt:lpstr>Backpack</vt:lpstr>
      <vt:lpstr>Walking Trail</vt:lpstr>
      <vt:lpstr>Worry</vt:lpstr>
      <vt:lpstr>Camp Fire</vt:lpstr>
      <vt:lpstr>Cozy </vt:lpstr>
      <vt:lpstr>Tuckered Out</vt:lpstr>
      <vt:lpstr>Book Reflection</vt:lpstr>
      <vt:lpstr>Family Activities</vt:lpstr>
      <vt:lpstr>Writing Corner</vt:lpstr>
      <vt:lpstr>Alphabet Knowledge</vt:lpstr>
      <vt:lpstr>Sample “L” Words</vt:lpstr>
      <vt:lpstr>Lava Volcano</vt:lpstr>
      <vt:lpstr>Table Talk</vt:lpstr>
      <vt:lpstr>Additional Resources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</dc:creator>
  <cp:lastModifiedBy>Jennifer Reed</cp:lastModifiedBy>
  <cp:revision>2</cp:revision>
  <cp:lastPrinted>2020-05-05T13:32:47Z</cp:lastPrinted>
  <dcterms:modified xsi:type="dcterms:W3CDTF">2020-05-05T13:48:09Z</dcterms:modified>
</cp:coreProperties>
</file>